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7" r:id="rId2"/>
    <p:sldId id="367" r:id="rId3"/>
    <p:sldId id="644" r:id="rId4"/>
    <p:sldId id="676" r:id="rId5"/>
    <p:sldId id="653" r:id="rId6"/>
    <p:sldId id="654" r:id="rId7"/>
    <p:sldId id="685" r:id="rId8"/>
    <p:sldId id="681" r:id="rId9"/>
    <p:sldId id="684" r:id="rId10"/>
    <p:sldId id="675" r:id="rId11"/>
    <p:sldId id="680" r:id="rId12"/>
    <p:sldId id="647" r:id="rId13"/>
    <p:sldId id="648" r:id="rId14"/>
    <p:sldId id="682" r:id="rId15"/>
    <p:sldId id="683" r:id="rId16"/>
    <p:sldId id="673" r:id="rId17"/>
    <p:sldId id="652" r:id="rId18"/>
    <p:sldId id="649" r:id="rId19"/>
    <p:sldId id="645" r:id="rId20"/>
    <p:sldId id="646" r:id="rId21"/>
    <p:sldId id="677" r:id="rId22"/>
    <p:sldId id="651" r:id="rId23"/>
    <p:sldId id="678" r:id="rId24"/>
    <p:sldId id="679" r:id="rId25"/>
    <p:sldId id="674" r:id="rId26"/>
    <p:sldId id="30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76"/>
            <p14:sldId id="653"/>
            <p14:sldId id="654"/>
            <p14:sldId id="685"/>
            <p14:sldId id="681"/>
            <p14:sldId id="684"/>
            <p14:sldId id="675"/>
            <p14:sldId id="680"/>
            <p14:sldId id="647"/>
            <p14:sldId id="648"/>
            <p14:sldId id="682"/>
            <p14:sldId id="683"/>
            <p14:sldId id="673"/>
            <p14:sldId id="652"/>
            <p14:sldId id="649"/>
            <p14:sldId id="645"/>
            <p14:sldId id="646"/>
            <p14:sldId id="677"/>
            <p14:sldId id="651"/>
            <p14:sldId id="678"/>
            <p14:sldId id="679"/>
            <p14:sldId id="674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8F8"/>
    <a:srgbClr val="FFFFFF"/>
    <a:srgbClr val="B1063A"/>
    <a:srgbClr val="F2F2F2"/>
    <a:srgbClr val="FCDFCA"/>
    <a:srgbClr val="DD640C"/>
    <a:srgbClr val="FDC0D2"/>
    <a:srgbClr val="FF6600"/>
    <a:srgbClr val="AFAB0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89035" autoAdjust="0"/>
  </p:normalViewPr>
  <p:slideViewPr>
    <p:cSldViewPr snapToGrid="0">
      <p:cViewPr varScale="1">
        <p:scale>
          <a:sx n="59" d="100"/>
          <a:sy n="59" d="100"/>
        </p:scale>
        <p:origin x="129" y="39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source</a:t>
            </a:r>
            <a:r>
              <a:rPr lang="en-US" dirty="0"/>
              <a:t>: Steve Brunton, </a:t>
            </a:r>
            <a:r>
              <a:rPr lang="en-US" b="1" dirty="0"/>
              <a:t>Control Theory and COVID-19: Models</a:t>
            </a:r>
          </a:p>
          <a:p>
            <a:r>
              <a:rPr lang="en-US" dirty="0"/>
              <a:t>https://www.youtube.com/watch?v=jmfsSmHAQ2o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Dimensionality reduction (Control Theory, Dimensionality Reduction, Latent-Variable Models)</a:t>
            </a:r>
          </a:p>
          <a:p>
            <a:r>
              <a:rPr lang="en-US" dirty="0"/>
              <a:t>Discrete Optimization, Randomization, Exploration/Exploitation, Immutable Architectures, 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] </a:t>
            </a:r>
            <a:r>
              <a:rPr lang="en-US" dirty="0"/>
              <a:t>Eisenberg, Joseph. "R0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0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] </a:t>
            </a:r>
            <a:r>
              <a:rPr lang="en-US" dirty="0"/>
              <a:t>Eisenberg, Joseph. "R0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6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Beginning already gives a good estimate of the Ro, but we also see where it does not work well, for the super popular, </a:t>
            </a:r>
          </a:p>
          <a:p>
            <a:r>
              <a:rPr lang="en-US" dirty="0"/>
              <a:t>Reproductive number is non-stationary, because as more people get infected it gets more difficult to find other infected ones.</a:t>
            </a:r>
          </a:p>
          <a:p>
            <a:r>
              <a:rPr lang="en-US" dirty="0"/>
              <a:t>So, it has a concave shape, fast growth, plateaus, then decays.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2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gif"/><Relationship Id="rId11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8.jpg"/><Relationship Id="rId4" Type="http://schemas.openxmlformats.org/officeDocument/2006/relationships/image" Target="../media/image37.png"/><Relationship Id="rId9" Type="http://schemas.openxmlformats.org/officeDocument/2006/relationships/hyperlink" Target="https://twitter.com/Harry_Stevens/status/1238940084994523136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Probabilistic Cascading Models</a:t>
            </a:r>
          </a:p>
        </p:txBody>
      </p:sp>
    </p:spTree>
    <p:extLst>
      <p:ext uri="{BB962C8B-B14F-4D97-AF65-F5344CB8AC3E}">
        <p14:creationId xmlns:p14="http://schemas.microsoft.com/office/powerpoint/2010/main" val="2702064716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B692-6544-472D-81FE-DF866FE5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18015-04C2-4A0C-B19A-49F670D0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C8E71-57A7-4ECB-9322-2F22D46F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F4205-C847-4701-8F58-C7C2DEC0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8" y="1213308"/>
            <a:ext cx="5600227" cy="3681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F01DC-EE1F-48C8-AFF1-CA24D0BE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233" y="1114163"/>
            <a:ext cx="5521725" cy="44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A730-F653-43D3-9823-6766650B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E502A-0F5D-402F-AC88-00794904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582C-7CD8-42DF-A1B8-E80BA2FC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5615B-C6D2-4D4A-B0D1-6C4A51F6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7" y="951685"/>
            <a:ext cx="5798705" cy="4585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A2269-B0C0-4E47-A481-8AE5F84E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49" y="1136412"/>
            <a:ext cx="4228857" cy="3602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991695-1A1A-40CB-834C-7363C75FE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73" y="3663248"/>
            <a:ext cx="5351318" cy="30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9A29-2915-4F9F-9E5D-B435BD7E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DEDBB-17A5-4B96-A393-3CA809B1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88FC5-21CC-4808-BB92-1869C33E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D31DA-176A-4FB4-9A6D-9F443719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494" y="0"/>
            <a:ext cx="5011217" cy="3980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99BDB-6AC7-40B0-A48D-881D84EE6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6618"/>
            <a:ext cx="5423398" cy="48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4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8C0A-EBA3-4475-BBDB-F10575BE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Cascade model </a:t>
            </a:r>
            <a:r>
              <a:rPr lang="en-US" sz="1400" dirty="0"/>
              <a:t>[</a:t>
            </a:r>
            <a:r>
              <a:rPr lang="en-US" sz="1400" dirty="0" err="1"/>
              <a:t>Kempel</a:t>
            </a:r>
            <a:r>
              <a:rPr lang="en-US" sz="1400" dirty="0"/>
              <a:t>, </a:t>
            </a:r>
            <a:r>
              <a:rPr lang="en-US" sz="1400" dirty="0" err="1"/>
              <a:t>Kleinber</a:t>
            </a:r>
            <a:r>
              <a:rPr lang="en-US" sz="1400" dirty="0"/>
              <a:t>, </a:t>
            </a:r>
            <a:r>
              <a:rPr lang="en-US" sz="1400" dirty="0" err="1"/>
              <a:t>Tardos</a:t>
            </a:r>
            <a:r>
              <a:rPr lang="en-US" sz="1400" dirty="0"/>
              <a:t> 2003]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8D06-9D1E-4DA9-9283-4BE197AA7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BC12-1C14-4CDA-BA19-2FC3CA23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3351-7072-4180-8995-8B6779EEA93A}"/>
              </a:ext>
            </a:extLst>
          </p:cNvPr>
          <p:cNvSpPr txBox="1"/>
          <p:nvPr/>
        </p:nvSpPr>
        <p:spPr bwMode="gray">
          <a:xfrm>
            <a:off x="70054" y="6501376"/>
            <a:ext cx="11588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D. Kempe, J. Kleinberg, and ´ E. </a:t>
            </a:r>
            <a:r>
              <a:rPr lang="en-US" sz="1000" b="0" i="0" u="none" strike="noStrike" baseline="0" dirty="0" err="1">
                <a:latin typeface="+mj-lt"/>
              </a:rPr>
              <a:t>Tardos</a:t>
            </a:r>
            <a:r>
              <a:rPr lang="en-US" sz="1000" dirty="0">
                <a:latin typeface="+mj-lt"/>
              </a:rPr>
              <a:t>, (2003)</a:t>
            </a:r>
            <a:r>
              <a:rPr lang="en-US" sz="1000" b="0" i="0" u="none" strike="noStrike" baseline="0" dirty="0">
                <a:latin typeface="+mj-lt"/>
              </a:rPr>
              <a:t> “Maximizing the spread of influence through a social network,” ACM SIGKDD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83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38CC-7505-4705-8BB9-4130F62F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ECD6-1F3B-47EF-85D4-1E9BDCF26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39A0-818F-49D6-B9A4-B32591DF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F78-CC51-461C-B5EE-BC207E0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99B0-1513-4349-8EBE-670AA041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F596-6B1E-4950-AB14-4D6A9E7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1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Intro and Course Organization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Structural Features –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Message Passing &amp; Belief Propagation</a:t>
            </a:r>
            <a:endParaRPr lang="en-US" sz="1600" i="0" dirty="0">
              <a:solidFill>
                <a:srgbClr val="222222"/>
              </a:solidFill>
              <a:effectLst/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 &amp; Markov Chains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47371A0-124A-4A7B-B7EB-34CD7BBE1BD2}"/>
              </a:ext>
            </a:extLst>
          </p:cNvPr>
          <p:cNvSpPr/>
          <p:nvPr/>
        </p:nvSpPr>
        <p:spPr bwMode="gray">
          <a:xfrm>
            <a:off x="8496023" y="5650956"/>
            <a:ext cx="3695977" cy="76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36511" y="1883347"/>
            <a:ext cx="7720609" cy="2031870"/>
            <a:chOff x="4199196" y="1978102"/>
            <a:chExt cx="7720609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720609" cy="2031870"/>
              <a:chOff x="4199196" y="1978102"/>
              <a:chExt cx="7720609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775938" y="1978102"/>
                <a:ext cx="5143867" cy="20318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499870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266" y="3594650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1F35F74-B214-476B-BDDE-20FF94739229}"/>
              </a:ext>
            </a:extLst>
          </p:cNvPr>
          <p:cNvSpPr/>
          <p:nvPr/>
        </p:nvSpPr>
        <p:spPr bwMode="gray">
          <a:xfrm>
            <a:off x="4506259" y="5531024"/>
            <a:ext cx="4123674" cy="1146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01C9F4-7F09-4258-8BCD-9A63730C5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141" y="5600070"/>
            <a:ext cx="3990975" cy="1028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D5F5FF-2299-4C15-A144-9E8BB65D211B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 bwMode="gray">
          <a:xfrm>
            <a:off x="4136511" y="5987331"/>
            <a:ext cx="369748" cy="117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05509AF-58F0-4A24-AA3F-D0028DB64AEB}"/>
              </a:ext>
            </a:extLst>
          </p:cNvPr>
          <p:cNvSpPr/>
          <p:nvPr/>
        </p:nvSpPr>
        <p:spPr bwMode="gray">
          <a:xfrm>
            <a:off x="4059639" y="5831666"/>
            <a:ext cx="76872" cy="311329"/>
          </a:xfrm>
          <a:prstGeom prst="rect">
            <a:avLst/>
          </a:prstGeom>
          <a:solidFill>
            <a:srgbClr val="B10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53BBF1-62AC-4ED0-A27D-B5EA5D2296B3}"/>
              </a:ext>
            </a:extLst>
          </p:cNvPr>
          <p:cNvCxnSpPr/>
          <p:nvPr/>
        </p:nvCxnSpPr>
        <p:spPr bwMode="gray">
          <a:xfrm>
            <a:off x="8217150" y="6486805"/>
            <a:ext cx="3569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58A549B-6D37-4F40-9FE6-DCB66E7FB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9933" y="5726790"/>
            <a:ext cx="3514725" cy="638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ED595B-F29A-4E25-A6D7-CE633EE15730}"/>
              </a:ext>
            </a:extLst>
          </p:cNvPr>
          <p:cNvCxnSpPr>
            <a:cxnSpLocks/>
          </p:cNvCxnSpPr>
          <p:nvPr/>
        </p:nvCxnSpPr>
        <p:spPr bwMode="gray">
          <a:xfrm>
            <a:off x="11787692" y="6206129"/>
            <a:ext cx="3569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Influence Maximization Models</a:t>
            </a:r>
          </a:p>
        </p:txBody>
      </p:sp>
    </p:spTree>
    <p:extLst>
      <p:ext uri="{BB962C8B-B14F-4D97-AF65-F5344CB8AC3E}">
        <p14:creationId xmlns:p14="http://schemas.microsoft.com/office/powerpoint/2010/main" val="3183106779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6C1A-DF6E-44D8-8DB2-384299A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Time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41BC-8915-428B-821F-117F0671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B50-82EC-4330-B3CB-9C5052C2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FC48-6170-4D13-BC8B-7919A5A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34" y="1813780"/>
            <a:ext cx="8496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4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CD10-ED86-4E16-9861-F140F798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01D9A-67CA-4BF5-848A-37FE9DE7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E546F-AB06-45FB-B924-79DE92FF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7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Outbreak Detection Models</a:t>
            </a:r>
          </a:p>
        </p:txBody>
      </p:sp>
    </p:spTree>
    <p:extLst>
      <p:ext uri="{BB962C8B-B14F-4D97-AF65-F5344CB8AC3E}">
        <p14:creationId xmlns:p14="http://schemas.microsoft.com/office/powerpoint/2010/main" val="769858379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7668-35DA-41FE-A734-A775A8E5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of GNN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D713-94CF-4312-B624-42118A473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270417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05/Mar: Name Entity Disambiguation - </a:t>
            </a:r>
            <a:r>
              <a:rPr lang="en-US" dirty="0" err="1"/>
              <a:t>Valdimar</a:t>
            </a:r>
            <a:r>
              <a:rPr lang="en-US" dirty="0"/>
              <a:t> &amp; Mai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17/Mar: Comment Predictions on Online News – Sassan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19/Mar: Protein Interactions – Henrik &amp; Simon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24/Mar: Space-Time Graphs for Traffic Predictions – Max, Tiago &amp; Tibor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26/Mar: Community Interaction Predictions – Bastian, Berkey &amp; Leo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29/Mar: Key-phrase Classification - Maria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Last day to turn in the report March 29.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886BF-0723-4ADF-AB47-FFE0D71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76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44" y="926230"/>
            <a:ext cx="11711508" cy="574612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Decision-Based Models (Technology adoption)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Probabilistic Models (Contagion)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Greedy and Sketch approaches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Influence maximization and Submodularity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Outbreak detection and intervention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Minimize time to detection and 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Minimize the number of affected nodes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Maximize the number of detected outbreaks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Outlook 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Feedback-Control of Dynamical Network Systems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Identifiability, Observability, Stability, Sensitivity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Methods for High Scale Network Systems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Scalability, Sparsity, Reliability</a:t>
            </a:r>
          </a:p>
          <a:p>
            <a:pPr marL="698494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Quantum Programming with Applications to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Decision-Based Cascading Models</a:t>
            </a:r>
          </a:p>
        </p:txBody>
      </p:sp>
    </p:spTree>
    <p:extLst>
      <p:ext uri="{BB962C8B-B14F-4D97-AF65-F5344CB8AC3E}">
        <p14:creationId xmlns:p14="http://schemas.microsoft.com/office/powerpoint/2010/main" val="1097655044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1037533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83148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528763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74378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10019994" y="449482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6049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106108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5172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97338" y="490630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56079" y="460690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712238" y="45872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632433" y="460690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208737" y="462654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802678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8004974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704062" y="4147757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435703" y="4287030"/>
            <a:ext cx="225573" cy="3198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62364" y="4194313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77807" y="4330188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84387" y="5693045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98689" y="490548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68669" y="490703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Path graph: start with B. and A is better than B, because a&gt;b</a:t>
            </a:r>
          </a:p>
          <a:p>
            <a:r>
              <a:rPr lang="en-US" dirty="0"/>
              <a:t>What happens when one node switches to A?</a:t>
            </a:r>
          </a:p>
          <a:p>
            <a:r>
              <a:rPr lang="en-US" dirty="0"/>
              <a:t>With A, B, AB, Does A spread?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64105" y="2634057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309720" y="2634057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55335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800950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10046566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87065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132680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78295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623910" y="3045537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82651" y="2746136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738810" y="2726494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59005" y="2746137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b</a:t>
            </a:r>
            <a:r>
              <a:rPr lang="en-US" dirty="0"/>
              <a:t>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235309" y="2765779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525261" y="3045509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95241" y="304705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69E5B4C-EFD6-449A-9B2F-798E48DEC61A}"/>
              </a:ext>
            </a:extLst>
          </p:cNvPr>
          <p:cNvSpPr/>
          <p:nvPr/>
        </p:nvSpPr>
        <p:spPr bwMode="gray">
          <a:xfrm>
            <a:off x="1100430" y="3943745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9753F1-4CE1-4740-86D4-367F98248556}"/>
              </a:ext>
            </a:extLst>
          </p:cNvPr>
          <p:cNvSpPr/>
          <p:nvPr/>
        </p:nvSpPr>
        <p:spPr bwMode="gray">
          <a:xfrm>
            <a:off x="3346045" y="3943745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B7843A-4E04-4109-967A-F89116F0A570}"/>
              </a:ext>
            </a:extLst>
          </p:cNvPr>
          <p:cNvSpPr/>
          <p:nvPr/>
        </p:nvSpPr>
        <p:spPr bwMode="gray">
          <a:xfrm>
            <a:off x="5591660" y="3943745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081866-6C3F-4C37-BA5B-D5EBD35488F5}"/>
              </a:ext>
            </a:extLst>
          </p:cNvPr>
          <p:cNvSpPr/>
          <p:nvPr/>
        </p:nvSpPr>
        <p:spPr bwMode="gray">
          <a:xfrm>
            <a:off x="7837275" y="3943745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BFB1273-D851-41EB-8356-81B33944B11D}"/>
              </a:ext>
            </a:extLst>
          </p:cNvPr>
          <p:cNvSpPr/>
          <p:nvPr/>
        </p:nvSpPr>
        <p:spPr bwMode="gray">
          <a:xfrm>
            <a:off x="10082891" y="3943745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BA0B3A-F746-4347-99F4-1B716E58305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gray">
          <a:xfrm>
            <a:off x="1923390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A4E6B9-CF36-4EF0-8DF0-F8A0BEADA36A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 bwMode="gray">
          <a:xfrm>
            <a:off x="4169005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D1593-DC20-4C64-9CD7-2392F012B6C1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 bwMode="gray">
          <a:xfrm>
            <a:off x="6414620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BD21E9-29B5-4425-90D2-70DC1C09F57B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 bwMode="gray">
          <a:xfrm>
            <a:off x="8660235" y="4355225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FBB5BE-3D7A-42B1-B260-8D00635934FF}"/>
              </a:ext>
            </a:extLst>
          </p:cNvPr>
          <p:cNvSpPr txBox="1"/>
          <p:nvPr/>
        </p:nvSpPr>
        <p:spPr bwMode="gray">
          <a:xfrm>
            <a:off x="2618976" y="4055824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F3F54-A5FB-4318-BCF2-6E9E328BFBE9}"/>
              </a:ext>
            </a:extLst>
          </p:cNvPr>
          <p:cNvSpPr txBox="1"/>
          <p:nvPr/>
        </p:nvSpPr>
        <p:spPr bwMode="gray">
          <a:xfrm>
            <a:off x="4775135" y="4036182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3799A-7A19-47C6-86FE-17592265A0AC}"/>
              </a:ext>
            </a:extLst>
          </p:cNvPr>
          <p:cNvSpPr txBox="1"/>
          <p:nvPr/>
        </p:nvSpPr>
        <p:spPr bwMode="gray">
          <a:xfrm>
            <a:off x="6695330" y="4055825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CF2785-6DAC-460F-8DDA-DCD162E23ECD}"/>
              </a:ext>
            </a:extLst>
          </p:cNvPr>
          <p:cNvSpPr txBox="1"/>
          <p:nvPr/>
        </p:nvSpPr>
        <p:spPr bwMode="gray">
          <a:xfrm>
            <a:off x="9271634" y="4075467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E63FB-D236-480A-BCF7-288F910EAB31}"/>
              </a:ext>
            </a:extLst>
          </p:cNvPr>
          <p:cNvSpPr txBox="1"/>
          <p:nvPr/>
        </p:nvSpPr>
        <p:spPr bwMode="gray">
          <a:xfrm>
            <a:off x="5691021" y="3640856"/>
            <a:ext cx="624237" cy="227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c=-1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113A43-721E-4DCC-9C69-5837997CD156}"/>
              </a:ext>
            </a:extLst>
          </p:cNvPr>
          <p:cNvSpPr txBox="1"/>
          <p:nvPr/>
        </p:nvSpPr>
        <p:spPr bwMode="gray">
          <a:xfrm>
            <a:off x="8067871" y="3640856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51010D-7935-432E-9601-86F2ABC0DDFF}"/>
              </a:ext>
            </a:extLst>
          </p:cNvPr>
          <p:cNvCxnSpPr>
            <a:cxnSpLocks/>
            <a:endCxn id="23" idx="2"/>
          </p:cNvCxnSpPr>
          <p:nvPr/>
        </p:nvCxnSpPr>
        <p:spPr bwMode="gray">
          <a:xfrm>
            <a:off x="561586" y="4355197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739D13F-E1E4-4EF0-A4B4-CFE00BD4B0AC}"/>
              </a:ext>
            </a:extLst>
          </p:cNvPr>
          <p:cNvCxnSpPr>
            <a:cxnSpLocks/>
          </p:cNvCxnSpPr>
          <p:nvPr/>
        </p:nvCxnSpPr>
        <p:spPr bwMode="gray">
          <a:xfrm>
            <a:off x="10931566" y="4356744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29E7DB-D357-424A-B013-BC347F350266}"/>
              </a:ext>
            </a:extLst>
          </p:cNvPr>
          <p:cNvSpPr txBox="1"/>
          <p:nvPr/>
        </p:nvSpPr>
        <p:spPr bwMode="gray">
          <a:xfrm>
            <a:off x="420064" y="27166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</a:t>
            </a:r>
            <a:r>
              <a:rPr lang="en-US" dirty="0"/>
              <a:t>=3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4B5AB6-C06E-4A0C-A002-8924D249CD20}"/>
              </a:ext>
            </a:extLst>
          </p:cNvPr>
          <p:cNvSpPr txBox="1"/>
          <p:nvPr/>
        </p:nvSpPr>
        <p:spPr bwMode="gray">
          <a:xfrm>
            <a:off x="2582651" y="4832594"/>
            <a:ext cx="272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Hardwired to adopt A</a:t>
            </a:r>
          </a:p>
        </p:txBody>
      </p: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3AAC-D2EA-439E-96BD-3F65D713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E9312-19C5-46A9-8341-9217BAF1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C550-7DFD-4FBF-929A-A129E1BC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078" y="4620557"/>
            <a:ext cx="3543922" cy="223744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FB6447-AD94-4A25-A665-E8D9FE82F143}"/>
              </a:ext>
            </a:extLst>
          </p:cNvPr>
          <p:cNvSpPr/>
          <p:nvPr/>
        </p:nvSpPr>
        <p:spPr bwMode="gray">
          <a:xfrm>
            <a:off x="1193290" y="959006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A9D919-CDB2-4712-98D4-775A3D74183D}"/>
              </a:ext>
            </a:extLst>
          </p:cNvPr>
          <p:cNvSpPr/>
          <p:nvPr/>
        </p:nvSpPr>
        <p:spPr bwMode="gray">
          <a:xfrm>
            <a:off x="3438905" y="959006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EC1436-2765-4A61-8AD3-F84923EA8654}"/>
              </a:ext>
            </a:extLst>
          </p:cNvPr>
          <p:cNvSpPr/>
          <p:nvPr/>
        </p:nvSpPr>
        <p:spPr bwMode="gray">
          <a:xfrm>
            <a:off x="5684520" y="959006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DCECB7-DBE4-4226-9D4E-F61DC00B6FD8}"/>
              </a:ext>
            </a:extLst>
          </p:cNvPr>
          <p:cNvSpPr/>
          <p:nvPr/>
        </p:nvSpPr>
        <p:spPr bwMode="gray">
          <a:xfrm>
            <a:off x="7930135" y="959006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F9410C-9585-44DA-882D-46A550DD239C}"/>
              </a:ext>
            </a:extLst>
          </p:cNvPr>
          <p:cNvSpPr/>
          <p:nvPr/>
        </p:nvSpPr>
        <p:spPr bwMode="gray">
          <a:xfrm>
            <a:off x="10175751" y="959006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74D5A-63B9-42E8-B302-7F93FE33461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2016250" y="1370486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FF1119-65E4-4C8C-855C-782DB4748C8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4261865" y="1370486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8F8FF-3D09-476C-9B49-14E137DFE1E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6507480" y="1370486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46CFD2-F4D4-4069-8995-EF4E2DDE448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8753095" y="1370486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55F61F-3BB0-43A5-ACC2-18B225574C5B}"/>
              </a:ext>
            </a:extLst>
          </p:cNvPr>
          <p:cNvSpPr txBox="1"/>
          <p:nvPr/>
        </p:nvSpPr>
        <p:spPr bwMode="gray">
          <a:xfrm>
            <a:off x="2711836" y="1071085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1B962-218B-42FB-B012-22A4210B67D2}"/>
              </a:ext>
            </a:extLst>
          </p:cNvPr>
          <p:cNvSpPr txBox="1"/>
          <p:nvPr/>
        </p:nvSpPr>
        <p:spPr bwMode="gray">
          <a:xfrm>
            <a:off x="4867995" y="1051443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DF817D-D4B6-47C0-82E8-01FE4CB32574}"/>
              </a:ext>
            </a:extLst>
          </p:cNvPr>
          <p:cNvSpPr txBox="1"/>
          <p:nvPr/>
        </p:nvSpPr>
        <p:spPr bwMode="gray">
          <a:xfrm>
            <a:off x="6788190" y="1071086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b</a:t>
            </a:r>
            <a:r>
              <a:rPr lang="en-US" dirty="0"/>
              <a:t>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2A56A6-512C-4302-BFE5-6F76C6A97CEB}"/>
              </a:ext>
            </a:extLst>
          </p:cNvPr>
          <p:cNvSpPr txBox="1"/>
          <p:nvPr/>
        </p:nvSpPr>
        <p:spPr bwMode="gray">
          <a:xfrm>
            <a:off x="9364494" y="1090728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A5885A-3FDE-48D9-BA07-E02C587CDBA9}"/>
              </a:ext>
            </a:extLst>
          </p:cNvPr>
          <p:cNvCxnSpPr>
            <a:cxnSpLocks/>
            <a:endCxn id="7" idx="2"/>
          </p:cNvCxnSpPr>
          <p:nvPr/>
        </p:nvCxnSpPr>
        <p:spPr bwMode="gray">
          <a:xfrm>
            <a:off x="654446" y="1370458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385DE9-7A28-40BB-9D17-ED07E809F82A}"/>
              </a:ext>
            </a:extLst>
          </p:cNvPr>
          <p:cNvCxnSpPr>
            <a:cxnSpLocks/>
          </p:cNvCxnSpPr>
          <p:nvPr/>
        </p:nvCxnSpPr>
        <p:spPr bwMode="gray">
          <a:xfrm>
            <a:off x="11024426" y="1372005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D9E883-055B-4AE6-980A-80799212B2CB}"/>
              </a:ext>
            </a:extLst>
          </p:cNvPr>
          <p:cNvSpPr txBox="1"/>
          <p:nvPr/>
        </p:nvSpPr>
        <p:spPr bwMode="gray">
          <a:xfrm>
            <a:off x="549249" y="1041607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</a:t>
            </a:r>
            <a:r>
              <a:rPr lang="en-US" dirty="0"/>
              <a:t>=5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9918915-8920-4A19-A87C-F8B82F5B7489}"/>
              </a:ext>
            </a:extLst>
          </p:cNvPr>
          <p:cNvSpPr/>
          <p:nvPr/>
        </p:nvSpPr>
        <p:spPr bwMode="gray">
          <a:xfrm>
            <a:off x="1219005" y="202644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AE3C91-3B48-41D7-9CE6-45E04AF257D4}"/>
              </a:ext>
            </a:extLst>
          </p:cNvPr>
          <p:cNvSpPr/>
          <p:nvPr/>
        </p:nvSpPr>
        <p:spPr bwMode="gray">
          <a:xfrm>
            <a:off x="3464620" y="202644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679C5EF-5A76-49A3-90B2-9A1C5F04F41A}"/>
              </a:ext>
            </a:extLst>
          </p:cNvPr>
          <p:cNvSpPr/>
          <p:nvPr/>
        </p:nvSpPr>
        <p:spPr bwMode="gray">
          <a:xfrm>
            <a:off x="5710235" y="202644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EDC115-A245-475A-9933-32F0BA8D8AA8}"/>
              </a:ext>
            </a:extLst>
          </p:cNvPr>
          <p:cNvSpPr/>
          <p:nvPr/>
        </p:nvSpPr>
        <p:spPr bwMode="gray">
          <a:xfrm>
            <a:off x="7955850" y="202644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5FA0C3-3D64-47C6-9CCC-8B61671C13E3}"/>
              </a:ext>
            </a:extLst>
          </p:cNvPr>
          <p:cNvSpPr/>
          <p:nvPr/>
        </p:nvSpPr>
        <p:spPr bwMode="gray">
          <a:xfrm>
            <a:off x="10201466" y="202644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62B621-663C-4E44-9006-7D0BDA8AF765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gray">
          <a:xfrm>
            <a:off x="2041965" y="243792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7F6F69-C012-495F-9EB4-389971E11831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gray">
          <a:xfrm>
            <a:off x="4287580" y="243792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2EC335-4C69-45D1-BC62-B5DFBF1189E0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gray">
          <a:xfrm>
            <a:off x="6533195" y="243792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43A4159-BCEB-42E0-BA9C-188EBAB7CFC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gray">
          <a:xfrm>
            <a:off x="8778810" y="243792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51A7D1-4499-4DE4-A033-FDFDC6DF8B88}"/>
              </a:ext>
            </a:extLst>
          </p:cNvPr>
          <p:cNvSpPr txBox="1"/>
          <p:nvPr/>
        </p:nvSpPr>
        <p:spPr bwMode="gray">
          <a:xfrm>
            <a:off x="2737551" y="213852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CDE32-67D3-4E5C-B397-E1047B6CD37D}"/>
              </a:ext>
            </a:extLst>
          </p:cNvPr>
          <p:cNvSpPr txBox="1"/>
          <p:nvPr/>
        </p:nvSpPr>
        <p:spPr bwMode="gray">
          <a:xfrm>
            <a:off x="4893710" y="211887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A=5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816C45-D8DA-4E87-8BB5-DEDFBAD7B4F0}"/>
              </a:ext>
            </a:extLst>
          </p:cNvPr>
          <p:cNvSpPr txBox="1"/>
          <p:nvPr/>
        </p:nvSpPr>
        <p:spPr bwMode="gray">
          <a:xfrm>
            <a:off x="6813905" y="213852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b</a:t>
            </a:r>
            <a:r>
              <a:rPr lang="en-US" dirty="0"/>
              <a:t>=3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C16FDB-1B82-46A6-B883-4308CE1DC5D3}"/>
              </a:ext>
            </a:extLst>
          </p:cNvPr>
          <p:cNvSpPr txBox="1"/>
          <p:nvPr/>
        </p:nvSpPr>
        <p:spPr bwMode="gray">
          <a:xfrm>
            <a:off x="9390209" y="215816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b=3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DAE364-7F40-4E15-A5BD-D4837B01DEB6}"/>
              </a:ext>
            </a:extLst>
          </p:cNvPr>
          <p:cNvCxnSpPr>
            <a:cxnSpLocks/>
            <a:endCxn id="23" idx="2"/>
          </p:cNvCxnSpPr>
          <p:nvPr/>
        </p:nvCxnSpPr>
        <p:spPr bwMode="gray">
          <a:xfrm>
            <a:off x="680161" y="243789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774C805-A913-4E68-A009-F06C2AF985D9}"/>
              </a:ext>
            </a:extLst>
          </p:cNvPr>
          <p:cNvCxnSpPr>
            <a:cxnSpLocks/>
          </p:cNvCxnSpPr>
          <p:nvPr/>
        </p:nvCxnSpPr>
        <p:spPr bwMode="gray">
          <a:xfrm>
            <a:off x="11050141" y="243944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BC258C-51FD-4FFD-953A-91454A16C8EA}"/>
              </a:ext>
            </a:extLst>
          </p:cNvPr>
          <p:cNvSpPr txBox="1"/>
          <p:nvPr/>
        </p:nvSpPr>
        <p:spPr bwMode="gray">
          <a:xfrm>
            <a:off x="574964" y="2109042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</a:t>
            </a:r>
            <a:r>
              <a:rPr lang="en-US" dirty="0"/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63825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20ED-795B-4692-9F0A-02BF398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Decision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3F41-FAC6-480D-8F2E-F89BAD30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46018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>
                <a:latin typeface="+mj-lt"/>
              </a:rPr>
              <a:t>8</a:t>
            </a:fld>
            <a:endParaRPr lang="en-US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0A370D-D435-4444-AA2D-DCFDDF6F51C3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9052"/>
            <a:ext cx="18506" cy="23733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3C0D8-8EBD-4179-8EB0-AC885BD3B95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5278124"/>
            <a:ext cx="4049041" cy="14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EB29A8-B264-4688-90FE-ED053ACD4101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2982"/>
            <a:ext cx="3970375" cy="23651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8069A7-D0A8-4A94-9CAB-A1181BEFC9E2}"/>
              </a:ext>
            </a:extLst>
          </p:cNvPr>
          <p:cNvCxnSpPr>
            <a:cxnSpLocks/>
          </p:cNvCxnSpPr>
          <p:nvPr/>
        </p:nvCxnSpPr>
        <p:spPr bwMode="gray">
          <a:xfrm flipV="1">
            <a:off x="2672644" y="2996257"/>
            <a:ext cx="0" cy="22961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ECB413-4E5D-42DB-B1BF-DD2F7D6CEAB7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4304255"/>
            <a:ext cx="3953071" cy="188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A1D25B-F2E5-4575-A8D8-D294A779FDAD}"/>
              </a:ext>
            </a:extLst>
          </p:cNvPr>
          <p:cNvSpPr txBox="1"/>
          <p:nvPr/>
        </p:nvSpPr>
        <p:spPr bwMode="gray">
          <a:xfrm>
            <a:off x="498868" y="4187353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c=1</a:t>
            </a:r>
            <a:endParaRPr lang="en-US" sz="12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5439F-08CA-4B4E-8464-5B2435611613}"/>
              </a:ext>
            </a:extLst>
          </p:cNvPr>
          <p:cNvSpPr txBox="1"/>
          <p:nvPr/>
        </p:nvSpPr>
        <p:spPr bwMode="gray">
          <a:xfrm>
            <a:off x="2526958" y="5272568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a=1</a:t>
            </a:r>
            <a:endParaRPr lang="en-US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5D1D0-BD11-4822-B2C9-DB8B26C7CE21}"/>
              </a:ext>
            </a:extLst>
          </p:cNvPr>
          <p:cNvSpPr txBox="1"/>
          <p:nvPr/>
        </p:nvSpPr>
        <p:spPr bwMode="gray">
          <a:xfrm>
            <a:off x="3971271" y="5298120"/>
            <a:ext cx="1270012" cy="260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Payoff a</a:t>
            </a:r>
            <a:endParaRPr lang="en-US" sz="12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1BB8B-B668-4B54-AF0C-4C7BDC4267CE}"/>
              </a:ext>
            </a:extLst>
          </p:cNvPr>
          <p:cNvSpPr txBox="1"/>
          <p:nvPr/>
        </p:nvSpPr>
        <p:spPr bwMode="gray">
          <a:xfrm>
            <a:off x="154819" y="3131487"/>
            <a:ext cx="745843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Cost c</a:t>
            </a:r>
            <a:endParaRPr lang="en-US" sz="12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DC337-84C2-4413-A07C-C926A0BFB016}"/>
              </a:ext>
            </a:extLst>
          </p:cNvPr>
          <p:cNvSpPr txBox="1"/>
          <p:nvPr/>
        </p:nvSpPr>
        <p:spPr bwMode="gray">
          <a:xfrm>
            <a:off x="1627427" y="358407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1F910-6C8C-4EB2-BA84-417108ADE73D}"/>
              </a:ext>
            </a:extLst>
          </p:cNvPr>
          <p:cNvSpPr txBox="1"/>
          <p:nvPr/>
        </p:nvSpPr>
        <p:spPr bwMode="gray">
          <a:xfrm>
            <a:off x="1212856" y="4463820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9E0-FA8D-4AA7-8407-088DE5072D56}"/>
              </a:ext>
            </a:extLst>
          </p:cNvPr>
          <p:cNvSpPr txBox="1"/>
          <p:nvPr/>
        </p:nvSpPr>
        <p:spPr bwMode="gray">
          <a:xfrm>
            <a:off x="2090633" y="4671915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5CABF-B1E9-466D-B3DB-C5CC46DE45D0}"/>
              </a:ext>
            </a:extLst>
          </p:cNvPr>
          <p:cNvSpPr txBox="1"/>
          <p:nvPr/>
        </p:nvSpPr>
        <p:spPr bwMode="gray">
          <a:xfrm>
            <a:off x="3971271" y="3731864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1B1034-D960-4094-8117-4B2D85E6F056}"/>
              </a:ext>
            </a:extLst>
          </p:cNvPr>
          <p:cNvSpPr txBox="1"/>
          <p:nvPr/>
        </p:nvSpPr>
        <p:spPr bwMode="gray">
          <a:xfrm>
            <a:off x="2973358" y="3163389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25456-C157-450C-AF68-C90623EA2CDE}"/>
              </a:ext>
            </a:extLst>
          </p:cNvPr>
          <p:cNvSpPr txBox="1"/>
          <p:nvPr/>
        </p:nvSpPr>
        <p:spPr bwMode="gray">
          <a:xfrm>
            <a:off x="3482899" y="474068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7737A-E26E-47BE-8FB3-11CB81374F9A}"/>
              </a:ext>
            </a:extLst>
          </p:cNvPr>
          <p:cNvSpPr txBox="1"/>
          <p:nvPr/>
        </p:nvSpPr>
        <p:spPr bwMode="gray">
          <a:xfrm>
            <a:off x="582210" y="1061247"/>
            <a:ext cx="7365035" cy="13010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 err="1">
                <a:latin typeface="+mj-lt"/>
              </a:rPr>
              <a:t>Given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payoffs</a:t>
            </a:r>
            <a:r>
              <a:rPr lang="pt-BR" dirty="0">
                <a:latin typeface="+mj-lt"/>
              </a:rPr>
              <a:t>: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(A) = a,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(B) =1,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(AB) = a+1-c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When X </a:t>
            </a:r>
            <a:r>
              <a:rPr lang="pt-BR" dirty="0" err="1">
                <a:latin typeface="+mj-lt"/>
              </a:rPr>
              <a:t>will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choose</a:t>
            </a:r>
            <a:r>
              <a:rPr lang="pt-BR" dirty="0">
                <a:latin typeface="+mj-lt"/>
              </a:rPr>
              <a:t> A, B, AB?</a:t>
            </a:r>
            <a:endParaRPr lang="en-US" dirty="0" err="1">
              <a:latin typeface="+mj-l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2E5179-4354-4B99-B9C1-372DEAC5B351}"/>
              </a:ext>
            </a:extLst>
          </p:cNvPr>
          <p:cNvSpPr/>
          <p:nvPr/>
        </p:nvSpPr>
        <p:spPr bwMode="gray">
          <a:xfrm>
            <a:off x="6183823" y="1593521"/>
            <a:ext cx="543523" cy="5123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42ACD7-E783-47CC-81B2-3CFA25766678}"/>
              </a:ext>
            </a:extLst>
          </p:cNvPr>
          <p:cNvSpPr/>
          <p:nvPr/>
        </p:nvSpPr>
        <p:spPr bwMode="gray">
          <a:xfrm>
            <a:off x="6999108" y="1593521"/>
            <a:ext cx="543523" cy="512369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X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108D00-6504-44AA-8D12-E301E63DFBBA}"/>
              </a:ext>
            </a:extLst>
          </p:cNvPr>
          <p:cNvSpPr/>
          <p:nvPr/>
        </p:nvSpPr>
        <p:spPr bwMode="gray">
          <a:xfrm>
            <a:off x="7885914" y="1593521"/>
            <a:ext cx="543523" cy="512369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B4AE6F-CF61-46FA-A4BB-78209EAF6D20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 bwMode="gray">
          <a:xfrm>
            <a:off x="6727346" y="1849706"/>
            <a:ext cx="2717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DEA025-525F-4C9B-83A1-F0A1CD7C17A9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 bwMode="gray">
          <a:xfrm>
            <a:off x="7542631" y="1849706"/>
            <a:ext cx="34328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ED237D-6B32-493F-8DF3-C3AAE5216BB3}"/>
              </a:ext>
            </a:extLst>
          </p:cNvPr>
          <p:cNvSpPr txBox="1"/>
          <p:nvPr/>
        </p:nvSpPr>
        <p:spPr bwMode="gray">
          <a:xfrm>
            <a:off x="527740" y="1852045"/>
            <a:ext cx="4344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pPr algn="ctr"/>
            <a:r>
              <a:rPr lang="pt-BR" dirty="0"/>
              <a:t>a=1, c&gt;1 </a:t>
            </a:r>
            <a:r>
              <a:rPr lang="pt-BR" dirty="0">
                <a:cs typeface="Calibri" panose="020F0502020204030204" pitchFamily="34" charset="0"/>
              </a:rPr>
              <a:t>→ </a:t>
            </a:r>
            <a:r>
              <a:rPr lang="pt-BR" dirty="0"/>
              <a:t>AB </a:t>
            </a:r>
            <a:r>
              <a:rPr lang="el-GR" dirty="0">
                <a:cs typeface="Calibri" panose="020F0502020204030204" pitchFamily="34" charset="0"/>
              </a:rPr>
              <a:t>ϵ</a:t>
            </a:r>
            <a:r>
              <a:rPr lang="en-US" dirty="0"/>
              <a:t>[-</a:t>
            </a:r>
            <a:r>
              <a:rPr lang="en-US" dirty="0">
                <a:cs typeface="Calibri" panose="020F0502020204030204" pitchFamily="34" charset="0"/>
              </a:rPr>
              <a:t>∞,1</a:t>
            </a:r>
            <a:r>
              <a:rPr lang="pt-BR" dirty="0"/>
              <a:t>], B=1, A=1</a:t>
            </a:r>
            <a:endParaRPr lang="pt-BR" dirty="0"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a=1, 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 </a:t>
            </a:r>
            <a:r>
              <a:rPr lang="el-GR" dirty="0">
                <a:latin typeface="+mj-lt"/>
                <a:cs typeface="Calibri" panose="020F0502020204030204" pitchFamily="34" charset="0"/>
              </a:rPr>
              <a:t>ϵ</a:t>
            </a:r>
            <a:r>
              <a:rPr lang="en-US" dirty="0">
                <a:latin typeface="+mj-lt"/>
              </a:rPr>
              <a:t>[</a:t>
            </a:r>
            <a:r>
              <a:rPr lang="pt-BR" dirty="0">
                <a:latin typeface="+mj-lt"/>
              </a:rPr>
              <a:t>1,2], B=1, A=1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B485B1-A052-4EBD-8CF4-CA3D309FB2CB}"/>
              </a:ext>
            </a:extLst>
          </p:cNvPr>
          <p:cNvSpPr txBox="1"/>
          <p:nvPr/>
        </p:nvSpPr>
        <p:spPr bwMode="gray">
          <a:xfrm>
            <a:off x="5481102" y="4063706"/>
            <a:ext cx="5345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r>
              <a:rPr lang="pt-BR" dirty="0">
                <a:latin typeface="+mj-lt"/>
              </a:rPr>
              <a:t>c=1, a&lt;1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AB=A&lt;1, B=1, A&lt;</a:t>
            </a:r>
            <a:r>
              <a:rPr lang="en-US" dirty="0">
                <a:latin typeface="+mj-lt"/>
                <a:cs typeface="Calibri" panose="020F0502020204030204" pitchFamily="34" charset="0"/>
              </a:rPr>
              <a:t>1</a:t>
            </a:r>
            <a:r>
              <a:rPr lang="pt-BR" dirty="0">
                <a:latin typeface="+mj-lt"/>
              </a:rPr>
              <a:t> </a:t>
            </a:r>
          </a:p>
          <a:p>
            <a:r>
              <a:rPr lang="pt-BR" dirty="0">
                <a:latin typeface="+mj-lt"/>
              </a:rPr>
              <a:t>c=1, a&gt;1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AB=A&gt;1, B=1, A&gt;</a:t>
            </a:r>
            <a:r>
              <a:rPr lang="en-US" dirty="0">
                <a:latin typeface="+mj-lt"/>
              </a:rPr>
              <a:t>1</a:t>
            </a:r>
            <a:endParaRPr lang="pt-BR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E0372-3B8C-4BEA-9938-F77D8C86D27A}"/>
              </a:ext>
            </a:extLst>
          </p:cNvPr>
          <p:cNvSpPr txBox="1"/>
          <p:nvPr/>
        </p:nvSpPr>
        <p:spPr bwMode="gray">
          <a:xfrm>
            <a:off x="5123880" y="2572992"/>
            <a:ext cx="3757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B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a=c&lt;1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AB=1, B=1, A&lt;1</a:t>
            </a:r>
          </a:p>
          <a:p>
            <a:r>
              <a:rPr lang="pt-BR" dirty="0">
                <a:latin typeface="+mj-lt"/>
              </a:rPr>
              <a:t>a=c&gt;1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AB=1, B=1, A&gt;1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D048F1-4580-4660-B002-BF93D30309E4}"/>
              </a:ext>
            </a:extLst>
          </p:cNvPr>
          <p:cNvSpPr txBox="1"/>
          <p:nvPr/>
        </p:nvSpPr>
        <p:spPr bwMode="gray">
          <a:xfrm>
            <a:off x="2192146" y="5691215"/>
            <a:ext cx="278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+mj-lt"/>
              </a:rPr>
              <a:t>a=c=1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AB=B=A=1</a:t>
            </a:r>
            <a:endParaRPr lang="en-US" dirty="0">
              <a:latin typeface="+mj-l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D8F052-78BA-406D-AE81-3A77D2F25F11}"/>
              </a:ext>
            </a:extLst>
          </p:cNvPr>
          <p:cNvSpPr/>
          <p:nvPr/>
        </p:nvSpPr>
        <p:spPr bwMode="gray">
          <a:xfrm>
            <a:off x="2580409" y="4242269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BCBF1AC-85F0-4575-A6B8-5A0E3ED51164}"/>
              </a:ext>
            </a:extLst>
          </p:cNvPr>
          <p:cNvCxnSpPr>
            <a:cxnSpLocks/>
            <a:stCxn id="75" idx="4"/>
          </p:cNvCxnSpPr>
          <p:nvPr/>
        </p:nvCxnSpPr>
        <p:spPr bwMode="gray">
          <a:xfrm rot="16200000" flipH="1">
            <a:off x="2496129" y="4600868"/>
            <a:ext cx="1266066" cy="914627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BC91DBE-AAFD-4747-A4C8-8B2E5720021C}"/>
              </a:ext>
            </a:extLst>
          </p:cNvPr>
          <p:cNvSpPr txBox="1"/>
          <p:nvPr/>
        </p:nvSpPr>
        <p:spPr bwMode="gray">
          <a:xfrm>
            <a:off x="0" y="6171986"/>
            <a:ext cx="11985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sources: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606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61" grpId="0"/>
      <p:bldP spid="62" grpId="0"/>
      <p:bldP spid="63" grpId="0"/>
      <p:bldP spid="74" grpId="0"/>
      <p:bldP spid="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20ED-795B-4692-9F0A-02BF398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Decision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3F41-FAC6-480D-8F2E-F89BAD30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46018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>
                <a:latin typeface="+mj-lt"/>
              </a:rPr>
              <a:t>9</a:t>
            </a:fld>
            <a:endParaRPr lang="en-US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0A370D-D435-4444-AA2D-DCFDDF6F51C3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9052"/>
            <a:ext cx="18506" cy="23733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3C0D8-8EBD-4179-8EB0-AC885BD3B95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5278124"/>
            <a:ext cx="4049041" cy="14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EB29A8-B264-4688-90FE-ED053ACD4101}"/>
              </a:ext>
            </a:extLst>
          </p:cNvPr>
          <p:cNvCxnSpPr>
            <a:cxnSpLocks/>
          </p:cNvCxnSpPr>
          <p:nvPr/>
        </p:nvCxnSpPr>
        <p:spPr bwMode="gray">
          <a:xfrm flipV="1">
            <a:off x="2312112" y="3390563"/>
            <a:ext cx="2729226" cy="18771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8069A7-D0A8-4A94-9CAB-A1181BEFC9E2}"/>
              </a:ext>
            </a:extLst>
          </p:cNvPr>
          <p:cNvCxnSpPr>
            <a:cxnSpLocks/>
          </p:cNvCxnSpPr>
          <p:nvPr/>
        </p:nvCxnSpPr>
        <p:spPr bwMode="gray">
          <a:xfrm flipV="1">
            <a:off x="3715942" y="2919052"/>
            <a:ext cx="11143" cy="235351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ECB413-4E5D-42DB-B1BF-DD2F7D6CEAB7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4304255"/>
            <a:ext cx="3953071" cy="188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A1D25B-F2E5-4575-A8D8-D294A779FDAD}"/>
              </a:ext>
            </a:extLst>
          </p:cNvPr>
          <p:cNvSpPr txBox="1"/>
          <p:nvPr/>
        </p:nvSpPr>
        <p:spPr bwMode="gray">
          <a:xfrm>
            <a:off x="541351" y="4186103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c=1</a:t>
            </a:r>
            <a:endParaRPr lang="en-US" sz="12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5439F-08CA-4B4E-8464-5B2435611613}"/>
              </a:ext>
            </a:extLst>
          </p:cNvPr>
          <p:cNvSpPr txBox="1"/>
          <p:nvPr/>
        </p:nvSpPr>
        <p:spPr bwMode="gray">
          <a:xfrm>
            <a:off x="2111107" y="5292368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1</a:t>
            </a:r>
            <a:endParaRPr lang="en-US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5D1D0-BD11-4822-B2C9-DB8B26C7CE21}"/>
              </a:ext>
            </a:extLst>
          </p:cNvPr>
          <p:cNvSpPr txBox="1"/>
          <p:nvPr/>
        </p:nvSpPr>
        <p:spPr bwMode="gray">
          <a:xfrm>
            <a:off x="3971271" y="5298120"/>
            <a:ext cx="1270012" cy="260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Payoff a</a:t>
            </a:r>
            <a:endParaRPr lang="en-US" sz="12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1BB8B-B668-4B54-AF0C-4C7BDC4267CE}"/>
              </a:ext>
            </a:extLst>
          </p:cNvPr>
          <p:cNvSpPr txBox="1"/>
          <p:nvPr/>
        </p:nvSpPr>
        <p:spPr bwMode="gray">
          <a:xfrm>
            <a:off x="154819" y="3131487"/>
            <a:ext cx="745843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Cost c</a:t>
            </a:r>
            <a:endParaRPr lang="en-US" sz="12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DC337-84C2-4413-A07C-C926A0BFB016}"/>
              </a:ext>
            </a:extLst>
          </p:cNvPr>
          <p:cNvSpPr txBox="1"/>
          <p:nvPr/>
        </p:nvSpPr>
        <p:spPr bwMode="gray">
          <a:xfrm>
            <a:off x="1627427" y="358407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1F910-6C8C-4EB2-BA84-417108ADE73D}"/>
              </a:ext>
            </a:extLst>
          </p:cNvPr>
          <p:cNvSpPr txBox="1"/>
          <p:nvPr/>
        </p:nvSpPr>
        <p:spPr bwMode="gray">
          <a:xfrm>
            <a:off x="1627427" y="4571218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9E0-FA8D-4AA7-8407-088DE5072D56}"/>
              </a:ext>
            </a:extLst>
          </p:cNvPr>
          <p:cNvSpPr txBox="1"/>
          <p:nvPr/>
        </p:nvSpPr>
        <p:spPr bwMode="gray">
          <a:xfrm>
            <a:off x="3105638" y="4789055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5CABF-B1E9-466D-B3DB-C5CC46DE45D0}"/>
              </a:ext>
            </a:extLst>
          </p:cNvPr>
          <p:cNvSpPr txBox="1"/>
          <p:nvPr/>
        </p:nvSpPr>
        <p:spPr bwMode="gray">
          <a:xfrm>
            <a:off x="4327816" y="3759240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1B1034-D960-4094-8117-4B2D85E6F056}"/>
              </a:ext>
            </a:extLst>
          </p:cNvPr>
          <p:cNvSpPr txBox="1"/>
          <p:nvPr/>
        </p:nvSpPr>
        <p:spPr bwMode="gray">
          <a:xfrm>
            <a:off x="3727085" y="3219259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25456-C157-450C-AF68-C90623EA2CDE}"/>
              </a:ext>
            </a:extLst>
          </p:cNvPr>
          <p:cNvSpPr txBox="1"/>
          <p:nvPr/>
        </p:nvSpPr>
        <p:spPr bwMode="gray">
          <a:xfrm>
            <a:off x="4362091" y="464481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7737A-E26E-47BE-8FB3-11CB81374F9A}"/>
              </a:ext>
            </a:extLst>
          </p:cNvPr>
          <p:cNvSpPr txBox="1"/>
          <p:nvPr/>
        </p:nvSpPr>
        <p:spPr bwMode="gray">
          <a:xfrm>
            <a:off x="582210" y="1061247"/>
            <a:ext cx="7365035" cy="13010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 err="1">
                <a:latin typeface="+mj-lt"/>
              </a:rPr>
              <a:t>Given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payoffs</a:t>
            </a:r>
            <a:r>
              <a:rPr lang="pt-BR" dirty="0">
                <a:latin typeface="+mj-lt"/>
              </a:rPr>
              <a:t>: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(A) = a, </a:t>
            </a:r>
            <a:r>
              <a:rPr lang="pt-BR" b="1" dirty="0" err="1">
                <a:latin typeface="+mj-lt"/>
              </a:rPr>
              <a:t>Fp</a:t>
            </a:r>
            <a:r>
              <a:rPr lang="pt-BR" b="1" dirty="0">
                <a:latin typeface="+mj-lt"/>
              </a:rPr>
              <a:t>(B) =2</a:t>
            </a:r>
            <a:r>
              <a:rPr lang="pt-BR" dirty="0">
                <a:latin typeface="+mj-lt"/>
              </a:rPr>
              <a:t>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(AB) = a+1-c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When X </a:t>
            </a:r>
            <a:r>
              <a:rPr lang="pt-BR" dirty="0" err="1">
                <a:latin typeface="+mj-lt"/>
              </a:rPr>
              <a:t>will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choose</a:t>
            </a:r>
            <a:r>
              <a:rPr lang="pt-BR" dirty="0">
                <a:latin typeface="+mj-lt"/>
              </a:rPr>
              <a:t> A, B, AB?</a:t>
            </a:r>
            <a:endParaRPr lang="en-US" dirty="0" err="1"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42ACD7-E783-47CC-81B2-3CFA25766678}"/>
              </a:ext>
            </a:extLst>
          </p:cNvPr>
          <p:cNvSpPr/>
          <p:nvPr/>
        </p:nvSpPr>
        <p:spPr bwMode="gray">
          <a:xfrm>
            <a:off x="6999108" y="1593521"/>
            <a:ext cx="543523" cy="512369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X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108D00-6504-44AA-8D12-E301E63DFBBA}"/>
              </a:ext>
            </a:extLst>
          </p:cNvPr>
          <p:cNvSpPr/>
          <p:nvPr/>
        </p:nvSpPr>
        <p:spPr bwMode="gray">
          <a:xfrm>
            <a:off x="7885914" y="1593521"/>
            <a:ext cx="543523" cy="512369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B4AE6F-CF61-46FA-A4BB-78209EAF6D20}"/>
              </a:ext>
            </a:extLst>
          </p:cNvPr>
          <p:cNvCxnSpPr>
            <a:cxnSpLocks/>
            <a:endCxn id="48" idx="2"/>
          </p:cNvCxnSpPr>
          <p:nvPr/>
        </p:nvCxnSpPr>
        <p:spPr bwMode="gray">
          <a:xfrm>
            <a:off x="6727346" y="1849706"/>
            <a:ext cx="2717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DEA025-525F-4C9B-83A1-F0A1CD7C17A9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 bwMode="gray">
          <a:xfrm>
            <a:off x="7542631" y="1849706"/>
            <a:ext cx="34328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ED237D-6B32-493F-8DF3-C3AAE5216BB3}"/>
              </a:ext>
            </a:extLst>
          </p:cNvPr>
          <p:cNvSpPr txBox="1"/>
          <p:nvPr/>
        </p:nvSpPr>
        <p:spPr bwMode="gray">
          <a:xfrm>
            <a:off x="527740" y="1852045"/>
            <a:ext cx="4344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pPr algn="ctr"/>
            <a:r>
              <a:rPr lang="pt-BR" dirty="0"/>
              <a:t>a=2, c&gt;1 </a:t>
            </a:r>
            <a:r>
              <a:rPr lang="pt-BR" dirty="0">
                <a:cs typeface="Calibri" panose="020F0502020204030204" pitchFamily="34" charset="0"/>
              </a:rPr>
              <a:t>→ </a:t>
            </a:r>
            <a:r>
              <a:rPr lang="pt-BR" dirty="0"/>
              <a:t>AB </a:t>
            </a:r>
            <a:r>
              <a:rPr lang="el-GR" dirty="0">
                <a:cs typeface="Calibri" panose="020F0502020204030204" pitchFamily="34" charset="0"/>
              </a:rPr>
              <a:t>ϵ</a:t>
            </a:r>
            <a:r>
              <a:rPr lang="en-US" dirty="0"/>
              <a:t>[-</a:t>
            </a:r>
            <a:r>
              <a:rPr lang="en-US" dirty="0">
                <a:cs typeface="Calibri" panose="020F0502020204030204" pitchFamily="34" charset="0"/>
              </a:rPr>
              <a:t>∞,2</a:t>
            </a:r>
            <a:r>
              <a:rPr lang="pt-BR" dirty="0"/>
              <a:t>], B=2, A=2</a:t>
            </a:r>
            <a:endParaRPr lang="pt-BR" dirty="0"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 a=2, 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 </a:t>
            </a:r>
            <a:r>
              <a:rPr lang="el-GR" dirty="0">
                <a:latin typeface="+mj-lt"/>
                <a:cs typeface="Calibri" panose="020F0502020204030204" pitchFamily="34" charset="0"/>
              </a:rPr>
              <a:t>ϵ</a:t>
            </a:r>
            <a:r>
              <a:rPr lang="en-US" dirty="0">
                <a:latin typeface="+mj-lt"/>
              </a:rPr>
              <a:t>[</a:t>
            </a:r>
            <a:r>
              <a:rPr lang="pt-BR" dirty="0">
                <a:latin typeface="+mj-lt"/>
              </a:rPr>
              <a:t>2,3], B=2, A=2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B485B1-A052-4EBD-8CF4-CA3D309FB2CB}"/>
              </a:ext>
            </a:extLst>
          </p:cNvPr>
          <p:cNvSpPr txBox="1"/>
          <p:nvPr/>
        </p:nvSpPr>
        <p:spPr bwMode="gray">
          <a:xfrm>
            <a:off x="5481102" y="4063706"/>
            <a:ext cx="5345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r>
              <a:rPr lang="pt-BR" dirty="0">
                <a:latin typeface="+mj-lt"/>
              </a:rPr>
              <a:t>c=1, a&lt;2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AB=A&lt;2, B=2, A&lt;2</a:t>
            </a:r>
          </a:p>
          <a:p>
            <a:r>
              <a:rPr lang="pt-BR" dirty="0">
                <a:latin typeface="+mj-lt"/>
              </a:rPr>
              <a:t>c=1, a&gt;2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AB=A&gt;2, B=2, A&gt;2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E0372-3B8C-4BEA-9938-F77D8C86D27A}"/>
              </a:ext>
            </a:extLst>
          </p:cNvPr>
          <p:cNvSpPr txBox="1"/>
          <p:nvPr/>
        </p:nvSpPr>
        <p:spPr bwMode="gray">
          <a:xfrm>
            <a:off x="5123879" y="2572992"/>
            <a:ext cx="5571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B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c=a-1,c&lt;1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AB=2</a:t>
            </a:r>
            <a:r>
              <a:rPr lang="en-US" dirty="0">
                <a:cs typeface="Calibri" panose="020F0502020204030204" pitchFamily="34" charset="0"/>
              </a:rPr>
              <a:t>, </a:t>
            </a:r>
            <a:r>
              <a:rPr lang="pt-BR" dirty="0">
                <a:latin typeface="+mj-lt"/>
              </a:rPr>
              <a:t>B=2, A</a:t>
            </a:r>
            <a:r>
              <a:rPr lang="el-GR" dirty="0">
                <a:cs typeface="Calibri" panose="020F0502020204030204" pitchFamily="34" charset="0"/>
              </a:rPr>
              <a:t> ϵ </a:t>
            </a:r>
            <a:r>
              <a:rPr lang="en-US" dirty="0">
                <a:cs typeface="Calibri" panose="020F0502020204030204" pitchFamily="34" charset="0"/>
              </a:rPr>
              <a:t>[1,2] 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c=a-1,c&gt;1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</a:t>
            </a:r>
            <a:r>
              <a:rPr lang="en-US" dirty="0">
                <a:cs typeface="Calibri" panose="020F0502020204030204" pitchFamily="34" charset="0"/>
              </a:rPr>
              <a:t>=2</a:t>
            </a:r>
            <a:r>
              <a:rPr lang="pt-BR" dirty="0"/>
              <a:t>,</a:t>
            </a:r>
            <a:r>
              <a:rPr lang="pt-BR" dirty="0">
                <a:latin typeface="+mj-lt"/>
              </a:rPr>
              <a:t> B=2, A </a:t>
            </a:r>
            <a:r>
              <a:rPr lang="en-US" dirty="0">
                <a:cs typeface="Calibri" panose="020F0502020204030204" pitchFamily="34" charset="0"/>
              </a:rPr>
              <a:t>&gt; 2</a:t>
            </a:r>
            <a:endParaRPr lang="pt-BR" dirty="0"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D048F1-4580-4660-B002-BF93D30309E4}"/>
              </a:ext>
            </a:extLst>
          </p:cNvPr>
          <p:cNvSpPr txBox="1"/>
          <p:nvPr/>
        </p:nvSpPr>
        <p:spPr bwMode="gray">
          <a:xfrm>
            <a:off x="97816" y="5680775"/>
            <a:ext cx="338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+mj-lt"/>
              </a:rPr>
              <a:t>a=2,c=1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AB=B=A=2</a:t>
            </a:r>
            <a:endParaRPr lang="en-US" dirty="0">
              <a:latin typeface="+mj-l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D8F052-78BA-406D-AE81-3A77D2F25F11}"/>
              </a:ext>
            </a:extLst>
          </p:cNvPr>
          <p:cNvSpPr/>
          <p:nvPr/>
        </p:nvSpPr>
        <p:spPr bwMode="gray">
          <a:xfrm>
            <a:off x="3617489" y="4222689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BCBF1AC-85F0-4575-A6B8-5A0E3ED51164}"/>
              </a:ext>
            </a:extLst>
          </p:cNvPr>
          <p:cNvCxnSpPr>
            <a:cxnSpLocks/>
            <a:stCxn id="75" idx="2"/>
            <a:endCxn id="74" idx="0"/>
          </p:cNvCxnSpPr>
          <p:nvPr/>
        </p:nvCxnSpPr>
        <p:spPr bwMode="gray">
          <a:xfrm rot="10800000" flipV="1">
            <a:off x="1791131" y="4314129"/>
            <a:ext cx="1826359" cy="1366646"/>
          </a:xfrm>
          <a:prstGeom prst="curvedConnector2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BC91DBE-AAFD-4747-A4C8-8B2E5720021C}"/>
              </a:ext>
            </a:extLst>
          </p:cNvPr>
          <p:cNvSpPr txBox="1"/>
          <p:nvPr/>
        </p:nvSpPr>
        <p:spPr bwMode="gray">
          <a:xfrm>
            <a:off x="0" y="6171986"/>
            <a:ext cx="11985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sources: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  <a:p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904E62-A069-4EA3-9053-66A33B87C32A}"/>
              </a:ext>
            </a:extLst>
          </p:cNvPr>
          <p:cNvSpPr txBox="1"/>
          <p:nvPr/>
        </p:nvSpPr>
        <p:spPr bwMode="gray">
          <a:xfrm>
            <a:off x="3526188" y="5273082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2</a:t>
            </a:r>
            <a:endParaRPr lang="en-US" sz="1200" b="1" dirty="0"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67C6CD-654E-4428-97A1-E1BD148DE478}"/>
              </a:ext>
            </a:extLst>
          </p:cNvPr>
          <p:cNvSpPr/>
          <p:nvPr/>
        </p:nvSpPr>
        <p:spPr bwMode="gray">
          <a:xfrm>
            <a:off x="5871592" y="1604073"/>
            <a:ext cx="855754" cy="5123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61" grpId="0"/>
      <p:bldP spid="62" grpId="0"/>
      <p:bldP spid="63" grpId="0"/>
      <p:bldP spid="74" grpId="0"/>
      <p:bldP spid="75" grpId="0" animBg="1"/>
      <p:bldP spid="32" grpId="0"/>
    </p:bldLst>
  </p:timing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15497</TotalTime>
  <Words>1887</Words>
  <Application>Microsoft Office PowerPoint</Application>
  <PresentationFormat>Widescreen</PresentationFormat>
  <Paragraphs>339</Paragraphs>
  <Slides>26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Times New Roman</vt:lpstr>
      <vt:lpstr>Verdana</vt:lpstr>
      <vt:lpstr>Wingdings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 (to be done)</vt:lpstr>
      <vt:lpstr>Decision-Based Cascading Models</vt:lpstr>
      <vt:lpstr>Propagation as Decision Making </vt:lpstr>
      <vt:lpstr>Example</vt:lpstr>
      <vt:lpstr>PowerPoint Presentation</vt:lpstr>
      <vt:lpstr>Generalized Decision Model</vt:lpstr>
      <vt:lpstr>Generalized Decision Model</vt:lpstr>
      <vt:lpstr>Probabilistic Cascading Models</vt:lpstr>
      <vt:lpstr>PowerPoint Presentation</vt:lpstr>
      <vt:lpstr>SIR model</vt:lpstr>
      <vt:lpstr>SEIZ model</vt:lpstr>
      <vt:lpstr>SIS model</vt:lpstr>
      <vt:lpstr>PowerPoint Presentation</vt:lpstr>
      <vt:lpstr>Independent Cascade model [Kempel, Kleinber, Tardos 2003]</vt:lpstr>
      <vt:lpstr>Greedy approach</vt:lpstr>
      <vt:lpstr>Sketch approach</vt:lpstr>
      <vt:lpstr>Cascade Failures in Electrical Communication Networks (ECN) [wang 2019]</vt:lpstr>
      <vt:lpstr>Dynamic Power Flow Algorithm</vt:lpstr>
      <vt:lpstr>Influence Maximization Models</vt:lpstr>
      <vt:lpstr>Robustness to Time Delays</vt:lpstr>
      <vt:lpstr>PowerPoint Presentation</vt:lpstr>
      <vt:lpstr>Outbreak Detection Models</vt:lpstr>
      <vt:lpstr>Final Presentations of GNN projects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674</cp:revision>
  <dcterms:created xsi:type="dcterms:W3CDTF">2020-12-16T15:45:57Z</dcterms:created>
  <dcterms:modified xsi:type="dcterms:W3CDTF">2021-03-08T22:41:07Z</dcterms:modified>
</cp:coreProperties>
</file>